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5"/>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3" r:id="rId43"/>
    <p:sldId id="304" r:id="rId44"/>
    <p:sldId id="305" r:id="rId45"/>
    <p:sldId id="306" r:id="rId46"/>
    <p:sldId id="307" r:id="rId47"/>
    <p:sldId id="322" r:id="rId48"/>
    <p:sldId id="308" r:id="rId49"/>
    <p:sldId id="309" r:id="rId50"/>
    <p:sldId id="326" r:id="rId51"/>
    <p:sldId id="328" r:id="rId52"/>
    <p:sldId id="327" r:id="rId53"/>
    <p:sldId id="335" r:id="rId54"/>
    <p:sldId id="331" r:id="rId55"/>
    <p:sldId id="310" r:id="rId56"/>
    <p:sldId id="333" r:id="rId57"/>
    <p:sldId id="323" r:id="rId58"/>
    <p:sldId id="332" r:id="rId59"/>
    <p:sldId id="324" r:id="rId60"/>
    <p:sldId id="334" r:id="rId61"/>
    <p:sldId id="319" r:id="rId62"/>
    <p:sldId id="325" r:id="rId63"/>
    <p:sldId id="311" r:id="rId64"/>
    <p:sldId id="329" r:id="rId65"/>
    <p:sldId id="330" r:id="rId66"/>
    <p:sldId id="312" r:id="rId67"/>
    <p:sldId id="337" r:id="rId68"/>
    <p:sldId id="339" r:id="rId69"/>
    <p:sldId id="336" r:id="rId70"/>
    <p:sldId id="344" r:id="rId71"/>
    <p:sldId id="345" r:id="rId72"/>
    <p:sldId id="340" r:id="rId73"/>
    <p:sldId id="321" r:id="rId74"/>
    <p:sldId id="317" r:id="rId75"/>
    <p:sldId id="346" r:id="rId76"/>
    <p:sldId id="347" r:id="rId77"/>
    <p:sldId id="342" r:id="rId78"/>
    <p:sldId id="348" r:id="rId79"/>
    <p:sldId id="349" r:id="rId80"/>
    <p:sldId id="316" r:id="rId81"/>
    <p:sldId id="341" r:id="rId82"/>
    <p:sldId id="351" r:id="rId83"/>
    <p:sldId id="350"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78969" autoAdjust="0"/>
  </p:normalViewPr>
  <p:slideViewPr>
    <p:cSldViewPr snapToGrid="0">
      <p:cViewPr>
        <p:scale>
          <a:sx n="75" d="100"/>
          <a:sy n="75" d="100"/>
        </p:scale>
        <p:origin x="54" y="59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humains majeurs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2127587488"/>
        <c:axId val="2127596192"/>
      </c:scatterChart>
      <c:valAx>
        <c:axId val="21275874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headEnd type="none"/>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127596192"/>
        <c:crosses val="autoZero"/>
        <c:crossBetween val="midCat"/>
      </c:valAx>
      <c:valAx>
        <c:axId val="212759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majorité</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1275874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personnes vieilles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2127583680"/>
        <c:axId val="2127591296"/>
      </c:scatterChart>
      <c:valAx>
        <c:axId val="21275836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a:reflection blurRad="12700" stA="26000" endPos="32000" dist="12700" dir="5400000" sy="-100000" rotWithShape="0"/>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127591296"/>
        <c:crosses val="autoZero"/>
        <c:crossBetween val="midCat"/>
      </c:valAx>
      <c:valAx>
        <c:axId val="2127591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vieillesse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127583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03/05/2017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856377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2549746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82</a:t>
            </a:fld>
            <a:endParaRPr lang="fr-FR"/>
          </a:p>
        </p:txBody>
      </p:sp>
    </p:spTree>
    <p:extLst>
      <p:ext uri="{BB962C8B-B14F-4D97-AF65-F5344CB8AC3E}">
        <p14:creationId xmlns:p14="http://schemas.microsoft.com/office/powerpoint/2010/main" val="2695963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83</a:t>
            </a:fld>
            <a:endParaRPr lang="fr-FR"/>
          </a:p>
        </p:txBody>
      </p:sp>
    </p:spTree>
    <p:extLst>
      <p:ext uri="{BB962C8B-B14F-4D97-AF65-F5344CB8AC3E}">
        <p14:creationId xmlns:p14="http://schemas.microsoft.com/office/powerpoint/2010/main" val="292457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5/3/2017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5/3/2017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5/3/2017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5/3/2017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5/3/2017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5/3/2017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5/3/2017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5/3/2017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5/3/2017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5/3/2017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5/3/2017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5/3/2017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5/3/2017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5/3/2017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5/3/2017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5/3/2017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5/3/2017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5/3/2017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214"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fontScale="77500" lnSpcReduction="20000"/>
          </a:bodyPr>
          <a:lstStyle/>
          <a:p>
            <a:pPr marL="0" indent="0">
              <a:buNone/>
            </a:pPr>
            <a:r>
              <a:rPr lang="fr-FR" b="1" dirty="0" smtClean="0"/>
              <a:t>TODO : </a:t>
            </a:r>
          </a:p>
          <a:p>
            <a:pPr marL="0" indent="0">
              <a:buNone/>
            </a:pPr>
            <a:r>
              <a:rPr lang="fr-FR" b="1" dirty="0"/>
              <a:t>	</a:t>
            </a:r>
            <a:r>
              <a:rPr lang="fr-FR" b="1" dirty="0" smtClean="0"/>
              <a:t>définir relations spatiales</a:t>
            </a:r>
          </a:p>
          <a:p>
            <a:pPr marL="0" indent="0">
              <a:buNone/>
            </a:pPr>
            <a:r>
              <a:rPr lang="fr-FR" b="1" dirty="0"/>
              <a:t>	</a:t>
            </a:r>
            <a:r>
              <a:rPr lang="fr-FR" b="1" dirty="0" smtClean="0"/>
              <a:t>ontologie</a:t>
            </a:r>
          </a:p>
          <a:p>
            <a:pPr marL="0" indent="0">
              <a:buNone/>
            </a:pPr>
            <a:r>
              <a:rPr lang="fr-FR" b="1" dirty="0"/>
              <a:t>	</a:t>
            </a:r>
            <a:r>
              <a:rPr lang="fr-FR" b="1" dirty="0" smtClean="0"/>
              <a:t>LD, OWL, Protégé</a:t>
            </a:r>
          </a:p>
          <a:p>
            <a:pPr marL="0" indent="0">
              <a:buNone/>
            </a:pPr>
            <a:r>
              <a:rPr lang="fr-FR" b="1" dirty="0"/>
              <a:t>	</a:t>
            </a:r>
            <a:r>
              <a:rPr lang="fr-FR" b="1" dirty="0" smtClean="0"/>
              <a:t>exemples (d’après les articles)</a:t>
            </a:r>
          </a:p>
          <a:p>
            <a:pPr marL="0" indent="0">
              <a:buNone/>
            </a:pPr>
            <a:r>
              <a:rPr lang="fr-FR" b="1" dirty="0"/>
              <a:t>	</a:t>
            </a:r>
            <a:r>
              <a:rPr lang="fr-FR" b="1" dirty="0" smtClean="0"/>
              <a:t>définir logique floue</a:t>
            </a:r>
          </a:p>
          <a:p>
            <a:pPr marL="0" indent="0">
              <a:buNone/>
            </a:pPr>
            <a:r>
              <a:rPr lang="fr-FR" b="1" dirty="0"/>
              <a:t>	</a:t>
            </a:r>
            <a:r>
              <a:rPr lang="fr-FR" b="1" dirty="0" smtClean="0"/>
              <a:t>donner le lien avec les relations spatiales</a:t>
            </a:r>
          </a:p>
          <a:p>
            <a:pPr marL="0" indent="0">
              <a:buNone/>
            </a:pPr>
            <a:r>
              <a:rPr lang="fr-FR" b="1" dirty="0"/>
              <a:t>	</a:t>
            </a:r>
            <a:r>
              <a:rPr lang="fr-FR" b="1" dirty="0" smtClean="0"/>
              <a:t>exemples (d’après les articles)</a:t>
            </a:r>
          </a:p>
          <a:p>
            <a:pPr marL="0" indent="0">
              <a:buNone/>
            </a:pPr>
            <a:r>
              <a:rPr lang="fr-FR" b="1" dirty="0"/>
              <a:t>	</a:t>
            </a:r>
            <a:r>
              <a:rPr lang="fr-FR" b="1" dirty="0" smtClean="0"/>
              <a:t>expliquer l’algorithme de l’article sur la segmentation du cerveau</a:t>
            </a:r>
          </a:p>
          <a:p>
            <a:pPr marL="0" indent="0">
              <a:buNone/>
            </a:pPr>
            <a:r>
              <a:rPr lang="fr-FR" b="1" dirty="0"/>
              <a:t>	</a:t>
            </a:r>
            <a:r>
              <a:rPr lang="fr-FR" b="1" dirty="0" smtClean="0"/>
              <a:t>donner l’exemple que j’ai codé avec le cercle</a:t>
            </a:r>
          </a:p>
          <a:p>
            <a:pPr marL="0" indent="0">
              <a:buNone/>
            </a:pPr>
            <a:r>
              <a:rPr lang="fr-FR" b="1" dirty="0"/>
              <a:t>	</a:t>
            </a:r>
            <a:r>
              <a:rPr lang="fr-FR" b="1" dirty="0" smtClean="0"/>
              <a:t>expliquer la différence de l’approche contour actif par rapport à la croissance de région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7399870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230"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3661740907"/>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1872167058"/>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centre 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ZoneTexte 5"/>
          <p:cNvSpPr txBox="1"/>
          <p:nvPr/>
        </p:nvSpPr>
        <p:spPr>
          <a:xfrm>
            <a:off x="8788400" y="2632935"/>
            <a:ext cx="2582985" cy="2585323"/>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t-norme</a:t>
            </a:r>
          </a:p>
          <a:p>
            <a:endParaRPr lang="fr-FR" dirty="0"/>
          </a:p>
          <a:p>
            <a:r>
              <a:rPr lang="fr-FR" dirty="0" smtClean="0"/>
              <a:t>Le germe est à placer au degré le plus élevé (le plus 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sp>
        <p:nvSpPr>
          <p:cNvPr id="6" name="ZoneTexte 5"/>
          <p:cNvSpPr txBox="1"/>
          <p:nvPr/>
        </p:nvSpPr>
        <p:spPr>
          <a:xfrm>
            <a:off x="8788400" y="2632935"/>
            <a:ext cx="2582985" cy="2862322"/>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multiplication</a:t>
            </a:r>
          </a:p>
          <a:p>
            <a:endParaRPr lang="fr-FR" dirty="0"/>
          </a:p>
          <a:p>
            <a:r>
              <a:rPr lang="fr-FR" dirty="0" smtClean="0"/>
              <a:t>Le germe est à placer au degré le plus élevé (le plus blanc)</a:t>
            </a:r>
            <a:endParaRPr lang="fr-FR" dirty="0"/>
          </a:p>
        </p:txBody>
      </p:sp>
      <p:pic>
        <p:nvPicPr>
          <p:cNvPr id="4" name="Image 3"/>
          <p:cNvPicPr>
            <a:picLocks noChangeAspect="1"/>
          </p:cNvPicPr>
          <p:nvPr/>
        </p:nvPicPr>
        <p:blipFill>
          <a:blip r:embed="rId3"/>
          <a:stretch>
            <a:fillRect/>
          </a:stretch>
        </p:blipFill>
        <p:spPr>
          <a:xfrm>
            <a:off x="2350928" y="2158425"/>
            <a:ext cx="5374579" cy="3885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793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Remarque</a:t>
            </a:r>
            <a:r>
              <a:rPr lang="fr-FR" sz="2800" dirty="0" smtClean="0">
                <a:sym typeface="Wingdings" panose="05000000000000000000" pitchFamily="2" charset="2"/>
              </a:rPr>
              <a:t> : </a:t>
            </a:r>
          </a:p>
          <a:p>
            <a:pPr marL="0" indent="0">
              <a:buNone/>
            </a:pPr>
            <a:r>
              <a:rPr lang="fr-FR" sz="2200" dirty="0" smtClean="0">
                <a:sym typeface="Wingdings" panose="05000000000000000000" pitchFamily="2" charset="2"/>
              </a:rPr>
              <a:t>L’ontologie peut permettre de déterminer quels sont les différents organes après segmentation (Approche globale [1])</a:t>
            </a:r>
          </a:p>
          <a:p>
            <a:pPr marL="0" indent="0">
              <a:buNone/>
            </a:pPr>
            <a:endParaRPr lang="fr-FR" sz="2800" dirty="0" smtClean="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r>
              <a:rPr lang="fr-FR" sz="2800" b="1" dirty="0" smtClean="0">
                <a:sym typeface="Wingdings" panose="05000000000000000000" pitchFamily="2" charset="2"/>
              </a:rPr>
              <a:t>Exemple</a:t>
            </a:r>
            <a:r>
              <a:rPr lang="fr-FR" sz="2800" dirty="0" smtClean="0">
                <a:sym typeface="Wingdings" panose="05000000000000000000" pitchFamily="2" charset="2"/>
              </a:rPr>
              <a:t> : d’après deux régions segmentées : </a:t>
            </a:r>
          </a:p>
          <a:p>
            <a:pPr marL="514350" indent="-514350">
              <a:buClrTx/>
              <a:buSzPct val="110000"/>
              <a:buFont typeface="+mj-lt"/>
              <a:buAutoNum type="arabicPeriod"/>
            </a:pPr>
            <a:r>
              <a:rPr lang="fr-FR" sz="2200" dirty="0">
                <a:sym typeface="Wingdings" panose="05000000000000000000" pitchFamily="2" charset="2"/>
              </a:rPr>
              <a:t>C</a:t>
            </a:r>
            <a:r>
              <a:rPr lang="fr-FR" sz="2200" dirty="0" smtClean="0">
                <a:sym typeface="Wingdings" panose="05000000000000000000" pitchFamily="2" charset="2"/>
              </a:rPr>
              <a:t>alcul de leur histogramme d’angle</a:t>
            </a:r>
          </a:p>
          <a:p>
            <a:pPr marL="514350" indent="-514350">
              <a:buClrTx/>
              <a:buSzPct val="110000"/>
              <a:buFont typeface="+mj-lt"/>
              <a:buAutoNum type="arabicPeriod"/>
            </a:pPr>
            <a:r>
              <a:rPr lang="fr-FR" sz="2200" dirty="0" smtClean="0">
                <a:sym typeface="Wingdings" panose="05000000000000000000" pitchFamily="2" charset="2"/>
              </a:rPr>
              <a:t>Récupération de la/les direction(s) la/les plus représentée(s) </a:t>
            </a:r>
            <a:endParaRPr lang="fr-FR" sz="2200" dirty="0">
              <a:sym typeface="Wingdings" panose="05000000000000000000" pitchFamily="2" charset="2"/>
            </a:endParaRPr>
          </a:p>
          <a:p>
            <a:pPr marL="514350" indent="-514350">
              <a:buClrTx/>
              <a:buSzPct val="110000"/>
              <a:buFont typeface="+mj-lt"/>
              <a:buAutoNum type="arabicPeriod"/>
            </a:pPr>
            <a:r>
              <a:rPr lang="fr-FR" sz="2200" dirty="0" smtClean="0">
                <a:sym typeface="Wingdings" panose="05000000000000000000" pitchFamily="2" charset="2"/>
              </a:rPr>
              <a:t>Récupération dans l’ontologie des organes correspondant à cette/ces relation(s) spatiale(s) (à l’aide d’un critère de satisfaction)</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pic>
        <p:nvPicPr>
          <p:cNvPr id="4" name="Image 3"/>
          <p:cNvPicPr>
            <a:picLocks noChangeAspect="1"/>
          </p:cNvPicPr>
          <p:nvPr/>
        </p:nvPicPr>
        <p:blipFill>
          <a:blip r:embed="rId3"/>
          <a:stretch>
            <a:fillRect/>
          </a:stretch>
        </p:blipFill>
        <p:spPr>
          <a:xfrm>
            <a:off x="9113509" y="2708324"/>
            <a:ext cx="2292553" cy="2250978"/>
          </a:xfrm>
          <a:prstGeom prst="rect">
            <a:avLst/>
          </a:prstGeom>
          <a:ln>
            <a:noFill/>
          </a:ln>
          <a:effectLst>
            <a:outerShdw blurRad="292100" dist="139700" dir="2700000" algn="tl" rotWithShape="0">
              <a:srgbClr val="333333">
                <a:alpha val="65000"/>
              </a:srgbClr>
            </a:outerShdw>
          </a:effectLst>
        </p:spPr>
      </p:pic>
      <p:cxnSp>
        <p:nvCxnSpPr>
          <p:cNvPr id="7" name="Connecteur droit avec flèche 6"/>
          <p:cNvCxnSpPr/>
          <p:nvPr/>
        </p:nvCxnSpPr>
        <p:spPr>
          <a:xfrm flipV="1">
            <a:off x="6305550" y="4362450"/>
            <a:ext cx="2590800" cy="171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 Modélisation de la base de cas en XML</a:t>
            </a:r>
            <a:r>
              <a:rPr lang="fr-FR" dirty="0" smtClean="0"/>
              <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b="1" dirty="0" smtClean="0"/>
              <a:t>Avantages du XML : </a:t>
            </a:r>
          </a:p>
          <a:p>
            <a:pPr lvl="1"/>
            <a:r>
              <a:rPr lang="fr-FR" sz="2200" dirty="0" smtClean="0"/>
              <a:t>Facile à écrire</a:t>
            </a:r>
          </a:p>
          <a:p>
            <a:pPr lvl="1"/>
            <a:r>
              <a:rPr lang="fr-FR" sz="2200" dirty="0" smtClean="0"/>
              <a:t>Supporté par presque tous les langages (pour les E/S)</a:t>
            </a:r>
          </a:p>
          <a:p>
            <a:pPr lvl="1"/>
            <a:r>
              <a:rPr lang="fr-FR" sz="2200" dirty="0" smtClean="0"/>
              <a:t>Structuration sous forme d’arborescence </a:t>
            </a:r>
          </a:p>
          <a:p>
            <a:pPr lvl="1"/>
            <a:r>
              <a:rPr lang="fr-FR" sz="2200" dirty="0" smtClean="0"/>
              <a:t>Balises pour nommer les composantes de la base</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82</a:t>
            </a:fld>
            <a:endParaRPr lang="en-US" dirty="0"/>
          </a:p>
        </p:txBody>
      </p:sp>
    </p:spTree>
    <p:extLst>
      <p:ext uri="{BB962C8B-B14F-4D97-AF65-F5344CB8AC3E}">
        <p14:creationId xmlns:p14="http://schemas.microsoft.com/office/powerpoint/2010/main" val="20853725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
            </a:r>
            <a:br>
              <a:rPr lang="fr-FR" dirty="0" smtClean="0"/>
            </a:br>
            <a:endParaRPr lang="fr-FR" dirty="0"/>
          </a:p>
        </p:txBody>
      </p:sp>
      <p:sp>
        <p:nvSpPr>
          <p:cNvPr id="5" name="Espace réservé du numéro de diapositive 4"/>
          <p:cNvSpPr>
            <a:spLocks noGrp="1"/>
          </p:cNvSpPr>
          <p:nvPr>
            <p:ph type="sldNum" sz="quarter" idx="12"/>
          </p:nvPr>
        </p:nvSpPr>
        <p:spPr>
          <a:xfrm>
            <a:off x="11150445" y="6121953"/>
            <a:ext cx="551167" cy="365125"/>
          </a:xfrm>
        </p:spPr>
        <p:txBody>
          <a:bodyPr/>
          <a:lstStyle/>
          <a:p>
            <a:fld id="{D57F1E4F-1CFF-5643-939E-217C01CDF565}" type="slidenum">
              <a:rPr lang="en-US" smtClean="0"/>
              <a:pPr/>
              <a:t>83</a:t>
            </a:fld>
            <a:endParaRPr lang="en-US" dirty="0"/>
          </a:p>
        </p:txBody>
      </p:sp>
      <p:sp>
        <p:nvSpPr>
          <p:cNvPr id="18" name="Rectangle 17"/>
          <p:cNvSpPr/>
          <p:nvPr/>
        </p:nvSpPr>
        <p:spPr>
          <a:xfrm>
            <a:off x="1630350" y="68141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Base de cas</a:t>
            </a:r>
            <a:endParaRPr lang="fr-FR" sz="1300" dirty="0"/>
          </a:p>
        </p:txBody>
      </p:sp>
      <p:sp>
        <p:nvSpPr>
          <p:cNvPr id="19" name="Rectangle 18"/>
          <p:cNvSpPr/>
          <p:nvPr/>
        </p:nvSpPr>
        <p:spPr>
          <a:xfrm>
            <a:off x="2297100" y="119160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Cas</a:t>
            </a:r>
            <a:endParaRPr lang="fr-FR" sz="1300" dirty="0"/>
          </a:p>
        </p:txBody>
      </p:sp>
      <p:sp>
        <p:nvSpPr>
          <p:cNvPr id="20" name="Rectangle 19"/>
          <p:cNvSpPr/>
          <p:nvPr/>
        </p:nvSpPr>
        <p:spPr>
          <a:xfrm>
            <a:off x="2949562" y="170161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Problème</a:t>
            </a:r>
            <a:endParaRPr lang="fr-FR" sz="1300" dirty="0"/>
          </a:p>
        </p:txBody>
      </p:sp>
      <p:sp>
        <p:nvSpPr>
          <p:cNvPr id="21" name="Rectangle 20"/>
          <p:cNvSpPr/>
          <p:nvPr/>
        </p:nvSpPr>
        <p:spPr>
          <a:xfrm>
            <a:off x="3430574" y="228160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Image</a:t>
            </a:r>
            <a:endParaRPr lang="fr-FR" sz="1300" dirty="0"/>
          </a:p>
        </p:txBody>
      </p:sp>
      <p:sp>
        <p:nvSpPr>
          <p:cNvPr id="22" name="Rectangle 21"/>
          <p:cNvSpPr/>
          <p:nvPr/>
        </p:nvSpPr>
        <p:spPr>
          <a:xfrm>
            <a:off x="3430574" y="281446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err="1" smtClean="0"/>
              <a:t>NonImage</a:t>
            </a:r>
            <a:endParaRPr lang="fr-FR" sz="1300" dirty="0"/>
          </a:p>
        </p:txBody>
      </p:sp>
      <p:sp>
        <p:nvSpPr>
          <p:cNvPr id="23" name="Rectangle 22"/>
          <p:cNvSpPr/>
          <p:nvPr/>
        </p:nvSpPr>
        <p:spPr>
          <a:xfrm>
            <a:off x="3425803"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24" name="Rectangle 23"/>
          <p:cNvSpPr/>
          <p:nvPr/>
        </p:nvSpPr>
        <p:spPr>
          <a:xfrm>
            <a:off x="2944790" y="401295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Solution</a:t>
            </a:r>
            <a:endParaRPr lang="fr-FR" sz="1300" dirty="0"/>
          </a:p>
        </p:txBody>
      </p:sp>
      <p:sp>
        <p:nvSpPr>
          <p:cNvPr id="26" name="Rectangle 25"/>
          <p:cNvSpPr/>
          <p:nvPr/>
        </p:nvSpPr>
        <p:spPr>
          <a:xfrm>
            <a:off x="3425802" y="4604735"/>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utiles</a:t>
            </a:r>
            <a:endParaRPr lang="fr-FR" sz="1300" dirty="0"/>
          </a:p>
        </p:txBody>
      </p:sp>
      <p:sp>
        <p:nvSpPr>
          <p:cNvPr id="27" name="Rectangle 26"/>
          <p:cNvSpPr/>
          <p:nvPr/>
        </p:nvSpPr>
        <p:spPr>
          <a:xfrm>
            <a:off x="3425802" y="515484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inutiles</a:t>
            </a:r>
            <a:endParaRPr lang="fr-FR" sz="1300" dirty="0"/>
          </a:p>
        </p:txBody>
      </p:sp>
      <p:sp>
        <p:nvSpPr>
          <p:cNvPr id="28" name="Rectangle 27"/>
          <p:cNvSpPr/>
          <p:nvPr/>
        </p:nvSpPr>
        <p:spPr>
          <a:xfrm>
            <a:off x="3425801" y="570494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Prétraitements</a:t>
            </a:r>
            <a:endParaRPr lang="fr-FR" sz="1300" dirty="0"/>
          </a:p>
        </p:txBody>
      </p:sp>
      <p:sp>
        <p:nvSpPr>
          <p:cNvPr id="29" name="Rectangle 28"/>
          <p:cNvSpPr/>
          <p:nvPr/>
        </p:nvSpPr>
        <p:spPr>
          <a:xfrm>
            <a:off x="3432942" y="625505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Position tumeur</a:t>
            </a:r>
            <a:endParaRPr lang="fr-FR" sz="1300" dirty="0"/>
          </a:p>
        </p:txBody>
      </p:sp>
      <p:cxnSp>
        <p:nvCxnSpPr>
          <p:cNvPr id="33" name="Connecteur en angle 32"/>
          <p:cNvCxnSpPr/>
          <p:nvPr/>
        </p:nvCxnSpPr>
        <p:spPr>
          <a:xfrm rot="16200000" flipH="1">
            <a:off x="2061142" y="1188780"/>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7" name="Connecteur en angle 36"/>
          <p:cNvCxnSpPr/>
          <p:nvPr/>
        </p:nvCxnSpPr>
        <p:spPr>
          <a:xfrm rot="16200000" flipH="1">
            <a:off x="2727891" y="1708096"/>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8" name="Connecteur en angle 37"/>
          <p:cNvCxnSpPr>
            <a:endCxn id="21" idx="1"/>
          </p:cNvCxnSpPr>
          <p:nvPr/>
        </p:nvCxnSpPr>
        <p:spPr>
          <a:xfrm rot="16200000" flipH="1">
            <a:off x="3181223" y="2256264"/>
            <a:ext cx="327254" cy="171447"/>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9" name="Connecteur en angle 38"/>
          <p:cNvCxnSpPr>
            <a:endCxn id="22" idx="1"/>
          </p:cNvCxnSpPr>
          <p:nvPr/>
        </p:nvCxnSpPr>
        <p:spPr>
          <a:xfrm rot="16200000" flipH="1">
            <a:off x="3018183" y="2626080"/>
            <a:ext cx="653333" cy="171449"/>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0" name="Connecteur en angle 39"/>
          <p:cNvCxnSpPr>
            <a:endCxn id="23" idx="1"/>
          </p:cNvCxnSpPr>
          <p:nvPr/>
        </p:nvCxnSpPr>
        <p:spPr>
          <a:xfrm rot="16200000" flipH="1">
            <a:off x="3025788" y="3167150"/>
            <a:ext cx="633354" cy="166675"/>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1" name="Connecteur en angle 40"/>
          <p:cNvCxnSpPr/>
          <p:nvPr/>
        </p:nvCxnSpPr>
        <p:spPr>
          <a:xfrm rot="16200000" flipH="1">
            <a:off x="1590938" y="2888794"/>
            <a:ext cx="2541025" cy="166677"/>
          </a:xfrm>
          <a:prstGeom prst="bentConnector3">
            <a:avLst>
              <a:gd name="adj1" fmla="val 99980"/>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0" name="Connecteur en angle 49"/>
          <p:cNvCxnSpPr/>
          <p:nvPr/>
        </p:nvCxnSpPr>
        <p:spPr>
          <a:xfrm rot="16200000" flipH="1">
            <a:off x="3168104" y="4551984"/>
            <a:ext cx="367780" cy="185735"/>
          </a:xfrm>
          <a:prstGeom prst="bentConnector3">
            <a:avLst>
              <a:gd name="adj1" fmla="val 10007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5" name="Connecteur en angle 54"/>
          <p:cNvCxnSpPr/>
          <p:nvPr/>
        </p:nvCxnSpPr>
        <p:spPr>
          <a:xfrm rot="16200000" flipH="1">
            <a:off x="2904979" y="4856789"/>
            <a:ext cx="873381" cy="165085"/>
          </a:xfrm>
          <a:prstGeom prst="bentConnector3">
            <a:avLst>
              <a:gd name="adj1" fmla="val 100167"/>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8" name="Connecteur en angle 57"/>
          <p:cNvCxnSpPr/>
          <p:nvPr/>
        </p:nvCxnSpPr>
        <p:spPr>
          <a:xfrm rot="16200000" flipH="1">
            <a:off x="3016495" y="5510914"/>
            <a:ext cx="660673" cy="175409"/>
          </a:xfrm>
          <a:prstGeom prst="bentConnector3">
            <a:avLst>
              <a:gd name="adj1" fmla="val 10094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1" name="Connecteur en angle 60"/>
          <p:cNvCxnSpPr/>
          <p:nvPr/>
        </p:nvCxnSpPr>
        <p:spPr>
          <a:xfrm rot="16200000" flipH="1">
            <a:off x="3047206" y="6078234"/>
            <a:ext cx="612750" cy="188908"/>
          </a:xfrm>
          <a:prstGeom prst="bentConnector3">
            <a:avLst>
              <a:gd name="adj1" fmla="val 99743"/>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8" name="Connecteur droit 67"/>
          <p:cNvCxnSpPr/>
          <p:nvPr/>
        </p:nvCxnSpPr>
        <p:spPr>
          <a:xfrm>
            <a:off x="6136491" y="0"/>
            <a:ext cx="38100" cy="6858000"/>
          </a:xfrm>
          <a:prstGeom prst="line">
            <a:avLst/>
          </a:prstGeom>
          <a:ln w="57150"/>
          <a:effectLst/>
        </p:spPr>
        <p:style>
          <a:lnRef idx="3">
            <a:schemeClr val="accent1"/>
          </a:lnRef>
          <a:fillRef idx="0">
            <a:schemeClr val="accent1"/>
          </a:fillRef>
          <a:effectRef idx="2">
            <a:schemeClr val="accent1"/>
          </a:effectRef>
          <a:fontRef idx="minor">
            <a:schemeClr val="tx1"/>
          </a:fontRef>
        </p:style>
      </p:cxnSp>
      <p:sp>
        <p:nvSpPr>
          <p:cNvPr id="70" name="Rectangle 69"/>
          <p:cNvSpPr/>
          <p:nvPr/>
        </p:nvSpPr>
        <p:spPr>
          <a:xfrm>
            <a:off x="7115957"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71" name="Rectangle 70"/>
          <p:cNvSpPr/>
          <p:nvPr/>
        </p:nvSpPr>
        <p:spPr>
          <a:xfrm>
            <a:off x="7892243" y="390739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2" name="Rectangle 71"/>
          <p:cNvSpPr/>
          <p:nvPr/>
        </p:nvSpPr>
        <p:spPr>
          <a:xfrm>
            <a:off x="7892243" y="444700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3" name="Rectangle 72"/>
          <p:cNvSpPr/>
          <p:nvPr/>
        </p:nvSpPr>
        <p:spPr>
          <a:xfrm>
            <a:off x="7901757" y="4992431"/>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cxnSp>
        <p:nvCxnSpPr>
          <p:cNvPr id="74" name="Connecteur en angle 73"/>
          <p:cNvCxnSpPr>
            <a:endCxn id="71" idx="1"/>
          </p:cNvCxnSpPr>
          <p:nvPr/>
        </p:nvCxnSpPr>
        <p:spPr>
          <a:xfrm rot="16200000" flipH="1">
            <a:off x="7587763" y="3826915"/>
            <a:ext cx="340653" cy="268308"/>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6" name="Connecteur en angle 75"/>
          <p:cNvCxnSpPr/>
          <p:nvPr/>
        </p:nvCxnSpPr>
        <p:spPr>
          <a:xfrm rot="16200000" flipH="1">
            <a:off x="7467964" y="4274848"/>
            <a:ext cx="580252" cy="268307"/>
          </a:xfrm>
          <a:prstGeom prst="bentConnector3">
            <a:avLst>
              <a:gd name="adj1" fmla="val 99246"/>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9" name="Connecteur en angle 78"/>
          <p:cNvCxnSpPr>
            <a:endCxn id="73" idx="1"/>
          </p:cNvCxnSpPr>
          <p:nvPr/>
        </p:nvCxnSpPr>
        <p:spPr>
          <a:xfrm rot="16200000" flipH="1">
            <a:off x="7490135" y="4804814"/>
            <a:ext cx="545423" cy="277821"/>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sp>
        <p:nvSpPr>
          <p:cNvPr id="84" name="Rectangle 83"/>
          <p:cNvSpPr/>
          <p:nvPr/>
        </p:nvSpPr>
        <p:spPr>
          <a:xfrm>
            <a:off x="9149543" y="390739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85" name="Ellipse 84"/>
          <p:cNvSpPr/>
          <p:nvPr/>
        </p:nvSpPr>
        <p:spPr>
          <a:xfrm>
            <a:off x="10406843" y="3850502"/>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AGaucheDe</a:t>
            </a:r>
            <a:endParaRPr lang="fr-FR" sz="1000" dirty="0"/>
          </a:p>
        </p:txBody>
      </p:sp>
      <p:cxnSp>
        <p:nvCxnSpPr>
          <p:cNvPr id="87" name="Connecteur droit 86"/>
          <p:cNvCxnSpPr>
            <a:stCxn id="84" idx="1"/>
            <a:endCxn id="71" idx="3"/>
          </p:cNvCxnSpPr>
          <p:nvPr/>
        </p:nvCxnSpPr>
        <p:spPr>
          <a:xfrm flipH="1">
            <a:off x="8854268" y="413139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88" name="Connecteur droit 87"/>
          <p:cNvCxnSpPr/>
          <p:nvPr/>
        </p:nvCxnSpPr>
        <p:spPr>
          <a:xfrm flipH="1">
            <a:off x="10111568" y="4093470"/>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89" name="Rectangle 88"/>
          <p:cNvSpPr/>
          <p:nvPr/>
        </p:nvSpPr>
        <p:spPr>
          <a:xfrm>
            <a:off x="9149543" y="444708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0" name="Ellipse 89"/>
          <p:cNvSpPr/>
          <p:nvPr/>
        </p:nvSpPr>
        <p:spPr>
          <a:xfrm>
            <a:off x="10406843" y="4415465"/>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EnHautDe</a:t>
            </a:r>
            <a:endParaRPr lang="fr-FR" sz="1000" dirty="0"/>
          </a:p>
        </p:txBody>
      </p:sp>
      <p:cxnSp>
        <p:nvCxnSpPr>
          <p:cNvPr id="91" name="Connecteur droit 90"/>
          <p:cNvCxnSpPr/>
          <p:nvPr/>
        </p:nvCxnSpPr>
        <p:spPr>
          <a:xfrm flipH="1">
            <a:off x="10111568" y="4661202"/>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2" name="Rectangle 91"/>
          <p:cNvSpPr/>
          <p:nvPr/>
        </p:nvSpPr>
        <p:spPr>
          <a:xfrm>
            <a:off x="9149543" y="4999392"/>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3" name="Ellipse 92"/>
          <p:cNvSpPr/>
          <p:nvPr/>
        </p:nvSpPr>
        <p:spPr>
          <a:xfrm>
            <a:off x="10397329" y="4980429"/>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ProcheDe</a:t>
            </a:r>
            <a:endParaRPr lang="fr-FR" sz="1000" dirty="0"/>
          </a:p>
        </p:txBody>
      </p:sp>
      <p:cxnSp>
        <p:nvCxnSpPr>
          <p:cNvPr id="94" name="Connecteur droit 93"/>
          <p:cNvCxnSpPr/>
          <p:nvPr/>
        </p:nvCxnSpPr>
        <p:spPr>
          <a:xfrm flipH="1">
            <a:off x="10111568" y="5203731"/>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5" name="Connecteur droit 94"/>
          <p:cNvCxnSpPr/>
          <p:nvPr/>
        </p:nvCxnSpPr>
        <p:spPr>
          <a:xfrm flipH="1">
            <a:off x="8854268" y="4677397"/>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6" name="Connecteur droit 95"/>
          <p:cNvCxnSpPr/>
          <p:nvPr/>
        </p:nvCxnSpPr>
        <p:spPr>
          <a:xfrm flipH="1">
            <a:off x="8863782" y="521643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7" name="Ellipse 96"/>
          <p:cNvSpPr/>
          <p:nvPr/>
        </p:nvSpPr>
        <p:spPr>
          <a:xfrm>
            <a:off x="3366292" y="3114285"/>
            <a:ext cx="1090621" cy="905760"/>
          </a:xfrm>
          <a:prstGeom prst="ellipse">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99" name="Connecteur droit avec flèche 98"/>
          <p:cNvCxnSpPr>
            <a:stCxn id="97" idx="6"/>
          </p:cNvCxnSpPr>
          <p:nvPr/>
        </p:nvCxnSpPr>
        <p:spPr>
          <a:xfrm>
            <a:off x="4456913" y="3567165"/>
            <a:ext cx="2526872" cy="0"/>
          </a:xfrm>
          <a:prstGeom prst="straightConnector1">
            <a:avLst/>
          </a:prstGeom>
          <a:ln w="38100">
            <a:solidFill>
              <a:schemeClr val="accent6">
                <a:alpha val="80000"/>
              </a:schemeClr>
            </a:solidFill>
            <a:tailEnd type="triangle" w="lg" len="lg"/>
          </a:ln>
          <a:effectLst/>
        </p:spPr>
        <p:style>
          <a:lnRef idx="3">
            <a:schemeClr val="accent6"/>
          </a:lnRef>
          <a:fillRef idx="0">
            <a:schemeClr val="accent6"/>
          </a:fillRef>
          <a:effectRef idx="2">
            <a:schemeClr val="accent6"/>
          </a:effectRef>
          <a:fontRef idx="minor">
            <a:schemeClr val="tx1"/>
          </a:fontRef>
        </p:style>
      </p:cxnSp>
      <p:sp>
        <p:nvSpPr>
          <p:cNvPr id="102" name="Rectangle 101"/>
          <p:cNvSpPr/>
          <p:nvPr/>
        </p:nvSpPr>
        <p:spPr>
          <a:xfrm>
            <a:off x="6307940" y="1246683"/>
            <a:ext cx="7293768" cy="1246495"/>
          </a:xfrm>
          <a:prstGeom prst="rect">
            <a:avLst/>
          </a:prstGeom>
        </p:spPr>
        <p:txBody>
          <a:bodyPr wrap="square">
            <a:spAutoFit/>
          </a:bodyPr>
          <a:lstStyle/>
          <a:p>
            <a:r>
              <a:rPr lang="fr-FR" sz="1500" dirty="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	&lt;</a:t>
            </a:r>
            <a:r>
              <a:rPr lang="fr-FR" sz="1500" dirty="0" smtClean="0">
                <a:solidFill>
                  <a:schemeClr val="accent4">
                    <a:lumMod val="75000"/>
                  </a:schemeClr>
                </a:solidFill>
                <a:latin typeface="Courier New" panose="02070309020205020404" pitchFamily="49" charset="0"/>
                <a:cs typeface="Courier New" panose="02070309020205020404" pitchFamily="49" charset="0"/>
              </a:rPr>
              <a:t>relation</a:t>
            </a:r>
            <a:r>
              <a:rPr lang="fr-FR" sz="1500" dirty="0" smtClean="0">
                <a:latin typeface="Courier New" panose="02070309020205020404" pitchFamily="49" charset="0"/>
                <a:cs typeface="Courier New" panose="02070309020205020404" pitchFamily="49" charset="0"/>
              </a:rPr>
              <a:t> </a:t>
            </a:r>
            <a:r>
              <a:rPr lang="fr-FR" sz="1500" dirty="0" smtClean="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smtClean="0">
                <a:solidFill>
                  <a:schemeClr val="accent3">
                    <a:lumMod val="75000"/>
                  </a:schemeClr>
                </a:solidFill>
                <a:latin typeface="Courier New" panose="02070309020205020404" pitchFamily="49" charset="0"/>
                <a:cs typeface="Courier New" panose="02070309020205020404" pitchFamily="49" charset="0"/>
              </a:rPr>
              <a:t>"</a:t>
            </a:r>
            <a:r>
              <a:rPr lang="fr-FR" sz="1500" dirty="0" smtClean="0">
                <a:latin typeface="Courier New" panose="02070309020205020404" pitchFamily="49" charset="0"/>
                <a:cs typeface="Courier New" panose="02070309020205020404" pitchFamily="49" charset="0"/>
              </a:rPr>
              <a:t>&gt;</a:t>
            </a:r>
            <a:r>
              <a:rPr lang="fr-FR" sz="1500" dirty="0" err="1" smtClean="0">
                <a:latin typeface="Courier New" panose="02070309020205020404" pitchFamily="49" charset="0"/>
                <a:cs typeface="Courier New" panose="02070309020205020404" pitchFamily="49" charset="0"/>
              </a:rPr>
              <a:t>AGaucheDe</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EnHautDe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ProcheDe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p:txBody>
      </p:sp>
      <p:sp>
        <p:nvSpPr>
          <p:cNvPr id="103" name="ZoneTexte 102"/>
          <p:cNvSpPr txBox="1"/>
          <p:nvPr/>
        </p:nvSpPr>
        <p:spPr>
          <a:xfrm>
            <a:off x="2698771" y="72046"/>
            <a:ext cx="2118508"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Arborescence de la base de cas en XML</a:t>
            </a:r>
            <a:endParaRPr lang="fr-FR" dirty="0"/>
          </a:p>
        </p:txBody>
      </p:sp>
      <p:sp>
        <p:nvSpPr>
          <p:cNvPr id="104" name="ZoneTexte 103"/>
          <p:cNvSpPr txBox="1"/>
          <p:nvPr/>
        </p:nvSpPr>
        <p:spPr>
          <a:xfrm>
            <a:off x="7783700" y="94693"/>
            <a:ext cx="2734884"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Exemple pour la position floue de la tumeur</a:t>
            </a:r>
            <a:endParaRPr lang="fr-FR" dirty="0"/>
          </a:p>
        </p:txBody>
      </p:sp>
    </p:spTree>
    <p:extLst>
      <p:ext uri="{BB962C8B-B14F-4D97-AF65-F5344CB8AC3E}">
        <p14:creationId xmlns:p14="http://schemas.microsoft.com/office/powerpoint/2010/main" val="692640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5713</TotalTime>
  <Words>4151</Words>
  <Application>Microsoft Office PowerPoint</Application>
  <PresentationFormat>Grand écran</PresentationFormat>
  <Paragraphs>1035</Paragraphs>
  <Slides>83</Slides>
  <Notes>67</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83</vt:i4>
      </vt:variant>
    </vt:vector>
  </HeadingPairs>
  <TitlesOfParts>
    <vt:vector size="93" baseType="lpstr">
      <vt:lpstr>Arial</vt:lpstr>
      <vt:lpstr>Arial Black</vt:lpstr>
      <vt:lpstr>Calibri</vt:lpstr>
      <vt:lpstr>Cambria Math</vt:lpstr>
      <vt:lpstr>Corbel</vt:lpstr>
      <vt:lpstr>Courier New</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 Modélisation de la base de cas en XML </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332</cp:revision>
  <dcterms:created xsi:type="dcterms:W3CDTF">2017-03-14T08:34:02Z</dcterms:created>
  <dcterms:modified xsi:type="dcterms:W3CDTF">2017-05-03T13:47:10Z</dcterms:modified>
</cp:coreProperties>
</file>